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1" r:id="rId5"/>
    <p:sldId id="260" r:id="rId6"/>
    <p:sldId id="263" r:id="rId7"/>
    <p:sldId id="264" r:id="rId8"/>
    <p:sldId id="262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3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C802-8382-44B1-A690-80296D7A0C4F}" type="datetimeFigureOut">
              <a:rPr lang="de-DE" smtClean="0"/>
              <a:pPr/>
              <a:t>15.03.2020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B05B-59AA-4CA8-809E-1CF1430CD41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C802-8382-44B1-A690-80296D7A0C4F}" type="datetimeFigureOut">
              <a:rPr lang="de-DE" smtClean="0"/>
              <a:pPr/>
              <a:t>15.03.2020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B05B-59AA-4CA8-809E-1CF1430CD41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C802-8382-44B1-A690-80296D7A0C4F}" type="datetimeFigureOut">
              <a:rPr lang="de-DE" smtClean="0"/>
              <a:pPr/>
              <a:t>15.03.2020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B05B-59AA-4CA8-809E-1CF1430CD41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C802-8382-44B1-A690-80296D7A0C4F}" type="datetimeFigureOut">
              <a:rPr lang="de-DE" smtClean="0"/>
              <a:pPr/>
              <a:t>15.03.2020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B05B-59AA-4CA8-809E-1CF1430CD41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C802-8382-44B1-A690-80296D7A0C4F}" type="datetimeFigureOut">
              <a:rPr lang="de-DE" smtClean="0"/>
              <a:pPr/>
              <a:t>15.03.2020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B05B-59AA-4CA8-809E-1CF1430CD41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C802-8382-44B1-A690-80296D7A0C4F}" type="datetimeFigureOut">
              <a:rPr lang="de-DE" smtClean="0"/>
              <a:pPr/>
              <a:t>15.03.2020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B05B-59AA-4CA8-809E-1CF1430CD41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C802-8382-44B1-A690-80296D7A0C4F}" type="datetimeFigureOut">
              <a:rPr lang="de-DE" smtClean="0"/>
              <a:pPr/>
              <a:t>15.03.2020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B05B-59AA-4CA8-809E-1CF1430CD41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C802-8382-44B1-A690-80296D7A0C4F}" type="datetimeFigureOut">
              <a:rPr lang="de-DE" smtClean="0"/>
              <a:pPr/>
              <a:t>15.03.2020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B05B-59AA-4CA8-809E-1CF1430CD41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C802-8382-44B1-A690-80296D7A0C4F}" type="datetimeFigureOut">
              <a:rPr lang="de-DE" smtClean="0"/>
              <a:pPr/>
              <a:t>15.03.2020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B05B-59AA-4CA8-809E-1CF1430CD41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C802-8382-44B1-A690-80296D7A0C4F}" type="datetimeFigureOut">
              <a:rPr lang="de-DE" smtClean="0"/>
              <a:pPr/>
              <a:t>15.03.2020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B05B-59AA-4CA8-809E-1CF1430CD41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C802-8382-44B1-A690-80296D7A0C4F}" type="datetimeFigureOut">
              <a:rPr lang="de-DE" smtClean="0"/>
              <a:pPr/>
              <a:t>15.03.2020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B05B-59AA-4CA8-809E-1CF1430CD41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FC802-8382-44B1-A690-80296D7A0C4F}" type="datetimeFigureOut">
              <a:rPr lang="de-DE" smtClean="0"/>
              <a:pPr/>
              <a:t>15.03.2020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5B05B-59AA-4CA8-809E-1CF1430CD41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www.mun.ca/biology/desmid/brian/BIOL4900/1831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 descr="http://www.newyorker.com/wp-content/uploads/2015/02/Twilley-phages-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496" y="8134"/>
            <a:ext cx="8768992" cy="6858000"/>
          </a:xfrm>
          <a:prstGeom prst="rect">
            <a:avLst/>
          </a:prstGeom>
          <a:noFill/>
        </p:spPr>
      </p:pic>
      <p:pic>
        <p:nvPicPr>
          <p:cNvPr id="1028" name="Picture 4" descr="http://www.bacteriophagetherapy.info/ECF40946-8E2F-4890-9CA6-D390A26E39C1/Images/Phage-Sol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96752"/>
            <a:ext cx="4200525" cy="4105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6" descr="http://agrilifecdn.tamu.edu/jjgill/files/2013/04/phage-life-virul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7056784" cy="5709581"/>
          </a:xfrm>
          <a:prstGeom prst="rect">
            <a:avLst/>
          </a:prstGeom>
          <a:noFill/>
        </p:spPr>
      </p:pic>
      <p:sp>
        <p:nvSpPr>
          <p:cNvPr id="5" name="Inhaltsplatzhalter 2"/>
          <p:cNvSpPr txBox="1">
            <a:spLocks/>
          </p:cNvSpPr>
          <p:nvPr/>
        </p:nvSpPr>
        <p:spPr>
          <a:xfrm>
            <a:off x="467544" y="5877272"/>
            <a:ext cx="8229600" cy="129614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Wie können sich Bakterien gegen Bakteriophagen wehren?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Restriktionsenzyme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Zusammenfassung Restriktionsenzym</a:t>
            </a:r>
            <a:r>
              <a:rPr lang="de-DE" dirty="0"/>
              <a:t>: </a:t>
            </a:r>
          </a:p>
          <a:p>
            <a:r>
              <a:rPr lang="de-DE" dirty="0"/>
              <a:t> „genetische Schere“, schneidet </a:t>
            </a:r>
            <a:r>
              <a:rPr lang="de-DE" b="1" u="sng" dirty="0" smtClean="0"/>
              <a:t>alle Arten von DNA </a:t>
            </a:r>
            <a:r>
              <a:rPr lang="de-DE" dirty="0"/>
              <a:t>an einer spezifischen </a:t>
            </a:r>
            <a:r>
              <a:rPr lang="de-DE" dirty="0" err="1"/>
              <a:t>Basensequenz</a:t>
            </a:r>
            <a:r>
              <a:rPr lang="de-DE" dirty="0"/>
              <a:t> und hinterlässt (meist)  </a:t>
            </a:r>
            <a:r>
              <a:rPr lang="de-DE" dirty="0" err="1" smtClean="0"/>
              <a:t>sticky</a:t>
            </a:r>
            <a:r>
              <a:rPr lang="de-DE" dirty="0" smtClean="0"/>
              <a:t> </a:t>
            </a:r>
            <a:r>
              <a:rPr lang="de-DE" dirty="0" err="1"/>
              <a:t>ends</a:t>
            </a:r>
            <a:r>
              <a:rPr lang="de-DE" dirty="0"/>
              <a:t>.</a:t>
            </a:r>
          </a:p>
          <a:p>
            <a:r>
              <a:rPr lang="de-DE" dirty="0"/>
              <a:t> </a:t>
            </a:r>
            <a:r>
              <a:rPr lang="de-DE" b="1" dirty="0" err="1" smtClean="0"/>
              <a:t>sticky</a:t>
            </a:r>
            <a:r>
              <a:rPr lang="de-DE" b="1" dirty="0" smtClean="0"/>
              <a:t> </a:t>
            </a:r>
            <a:r>
              <a:rPr lang="de-DE" b="1" dirty="0" err="1"/>
              <a:t>ends</a:t>
            </a:r>
            <a:r>
              <a:rPr lang="de-DE" b="1" dirty="0"/>
              <a:t>: </a:t>
            </a:r>
            <a:r>
              <a:rPr lang="de-DE" dirty="0"/>
              <a:t>überhängende Einzelstrangenden in einem Doppelstrang, die sich mit komplementären  </a:t>
            </a:r>
            <a:r>
              <a:rPr lang="de-DE" dirty="0" smtClean="0"/>
              <a:t>Basen </a:t>
            </a:r>
            <a:r>
              <a:rPr lang="de-DE" dirty="0"/>
              <a:t>über Wasserstoffbrücken leicht verbinden</a:t>
            </a:r>
            <a:r>
              <a:rPr lang="de-DE" dirty="0" smtClean="0"/>
              <a:t>.</a:t>
            </a:r>
          </a:p>
          <a:p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3767" t="22018" r="15775" b="15596"/>
          <a:stretch>
            <a:fillRect/>
          </a:stretch>
        </p:blipFill>
        <p:spPr bwMode="auto">
          <a:xfrm>
            <a:off x="395536" y="332656"/>
            <a:ext cx="8742618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683568" y="764704"/>
            <a:ext cx="4320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2.)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683568" y="3717032"/>
            <a:ext cx="4320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3.)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611560" y="4149080"/>
            <a:ext cx="4320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4.)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b="1" dirty="0"/>
              <a:t>Zusammenfassung Vektor</a:t>
            </a:r>
            <a:endParaRPr lang="de-DE" dirty="0"/>
          </a:p>
          <a:p>
            <a:r>
              <a:rPr lang="de-DE" dirty="0"/>
              <a:t> „</a:t>
            </a:r>
            <a:r>
              <a:rPr lang="de-DE" dirty="0" err="1"/>
              <a:t>Gentaxi</a:t>
            </a:r>
            <a:r>
              <a:rPr lang="de-DE" dirty="0"/>
              <a:t>“, Hilfsmittel zum Gentransfer, v.a. </a:t>
            </a:r>
            <a:r>
              <a:rPr lang="de-DE" dirty="0" err="1"/>
              <a:t>Plasmide</a:t>
            </a:r>
            <a:r>
              <a:rPr lang="de-DE" dirty="0"/>
              <a:t> und Bakteriophagen (Viren) </a:t>
            </a:r>
          </a:p>
          <a:p>
            <a:r>
              <a:rPr lang="de-DE" b="1" dirty="0"/>
              <a:t> Zusammenfassung </a:t>
            </a:r>
            <a:r>
              <a:rPr lang="de-DE" b="1" dirty="0" err="1"/>
              <a:t>Plasmide</a:t>
            </a:r>
            <a:endParaRPr lang="de-DE" dirty="0"/>
          </a:p>
          <a:p>
            <a:r>
              <a:rPr lang="de-DE" dirty="0"/>
              <a:t> ringförmige </a:t>
            </a:r>
            <a:r>
              <a:rPr lang="de-DE" dirty="0" err="1"/>
              <a:t>doppelsträngige</a:t>
            </a:r>
            <a:r>
              <a:rPr lang="de-DE" dirty="0"/>
              <a:t> DNA- Moleküle mit wenigen Genen. </a:t>
            </a:r>
            <a:r>
              <a:rPr lang="de-DE" dirty="0" err="1"/>
              <a:t>Plasmide</a:t>
            </a:r>
            <a:r>
              <a:rPr lang="de-DE" dirty="0"/>
              <a:t> kommen im Zellplasma von  </a:t>
            </a:r>
          </a:p>
          <a:p>
            <a:r>
              <a:rPr lang="de-DE" dirty="0"/>
              <a:t> Bakterien vor. In der Gentechnik sind </a:t>
            </a:r>
            <a:r>
              <a:rPr lang="de-DE" dirty="0" err="1"/>
              <a:t>Plasmide</a:t>
            </a:r>
            <a:r>
              <a:rPr lang="de-DE" dirty="0"/>
              <a:t> wichtige Vektoren.  </a:t>
            </a:r>
          </a:p>
          <a:p>
            <a:r>
              <a:rPr lang="de-DE"/>
              <a:t> </a:t>
            </a:r>
          </a:p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0" name="Picture 2" descr="http://www.mun.ca/biology/desmid/brian/BIOL4900/1831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907704" y="332655"/>
            <a:ext cx="4752528" cy="645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 descr="Genomisch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8613238" cy="454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17075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 descr="10571_246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16632"/>
            <a:ext cx="3174107" cy="6610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</Words>
  <Application>Microsoft Office PowerPoint</Application>
  <PresentationFormat>Bildschirmpräsentation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Larissa-Design</vt:lpstr>
      <vt:lpstr>Folie 1</vt:lpstr>
      <vt:lpstr>Folie 2</vt:lpstr>
      <vt:lpstr>Restriktionsenzyme</vt:lpstr>
      <vt:lpstr>Folie 4</vt:lpstr>
      <vt:lpstr>Folie 5</vt:lpstr>
      <vt:lpstr>Folie 6</vt:lpstr>
      <vt:lpstr>Folie 7</vt:lpstr>
      <vt:lpstr>Folie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lz_2</dc:creator>
  <cp:lastModifiedBy>Chewby</cp:lastModifiedBy>
  <cp:revision>8</cp:revision>
  <dcterms:created xsi:type="dcterms:W3CDTF">2015-12-01T11:34:03Z</dcterms:created>
  <dcterms:modified xsi:type="dcterms:W3CDTF">2020-03-15T07:54:39Z</dcterms:modified>
</cp:coreProperties>
</file>